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0" r:id="rId3"/>
    <p:sldId id="268" r:id="rId4"/>
    <p:sldId id="271" r:id="rId5"/>
    <p:sldId id="260" r:id="rId6"/>
    <p:sldId id="261" r:id="rId7"/>
    <p:sldId id="262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72" r:id="rId19"/>
    <p:sldId id="282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062AA-F759-49ED-B86A-CB576FC1D08C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71EAD-FF0C-4C8C-822F-DDA5AAC31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1EAD-FF0C-4C8C-822F-DDA5AAC312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D7856-EDCA-4836-AB0F-35C4956D2D3E}" type="slidenum">
              <a:rPr lang="ru-RU"/>
              <a:pPr/>
              <a:t>18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Согласно </a:t>
            </a:r>
            <a:r>
              <a:rPr lang="ru-RU" b="1" dirty="0" smtClean="0">
                <a:latin typeface="Arial" charset="0"/>
              </a:rPr>
              <a:t>Закона РФ </a:t>
            </a:r>
            <a:r>
              <a:rPr lang="ru-RU" b="1" i="1" dirty="0" smtClean="0">
                <a:solidFill>
                  <a:srgbClr val="333300"/>
                </a:solidFill>
                <a:latin typeface="Arial" charset="0"/>
              </a:rPr>
              <a:t>«О защите населения и территорий от чрезвычайных ситуаций природного и техногенного характера» </a:t>
            </a:r>
            <a:r>
              <a:rPr lang="ru-RU" dirty="0" smtClean="0">
                <a:solidFill>
                  <a:srgbClr val="333300"/>
                </a:solidFill>
                <a:latin typeface="Arial" charset="0"/>
              </a:rPr>
              <a:t>граждане обязаны</a:t>
            </a:r>
          </a:p>
          <a:p>
            <a:pPr>
              <a:spcBef>
                <a:spcPct val="0"/>
              </a:spcBef>
            </a:pPr>
            <a:endParaRPr lang="ru-RU" b="1" i="1" dirty="0" smtClean="0">
              <a:solidFill>
                <a:srgbClr val="3333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D7856-EDCA-4836-AB0F-35C4956D2D3E}" type="slidenum">
              <a:rPr lang="ru-RU"/>
              <a:pPr/>
              <a:t>19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>
              <a:solidFill>
                <a:srgbClr val="3333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D7856-EDCA-4836-AB0F-35C4956D2D3E}" type="slidenum">
              <a:rPr lang="ru-RU"/>
              <a:pPr/>
              <a:t>20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i="1" dirty="0" smtClean="0">
              <a:solidFill>
                <a:srgbClr val="3333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FCD3AD2B-0E2B-4B2D-A0A1-E59765C36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62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4896544"/>
          </a:xfrm>
        </p:spPr>
        <p:txBody>
          <a:bodyPr anchor="ctr">
            <a:noAutofit/>
          </a:bodyPr>
          <a:lstStyle/>
          <a:p>
            <a:pPr algn="ctr"/>
            <a:r>
              <a:rPr lang="ru-RU" sz="4000" u="sng" dirty="0" smtClean="0">
                <a:solidFill>
                  <a:schemeClr val="tx1"/>
                </a:solidFill>
              </a:rPr>
              <a:t>Доклад: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«О состоянии и мерах по защите населения и территории района от чрезвычайных ситуаций природного и техногенного характера, обеспечению пожарной безопасности и безопасности на водных объектах»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272808" cy="1152128"/>
          </a:xfrm>
        </p:spPr>
        <p:txBody>
          <a:bodyPr anchor="ctr">
            <a:noAutofit/>
          </a:bodyPr>
          <a:lstStyle/>
          <a:p>
            <a:pPr algn="ctr"/>
            <a:endParaRPr lang="ru-RU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Администрация Ульчского муниципального района</a:t>
            </a:r>
          </a:p>
          <a:p>
            <a:pPr algn="ctr"/>
            <a:endParaRPr lang="ru-RU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2016 год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94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Отец\Desktop\D2T8x74VF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628361" cy="48197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Потенциальные источники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</a:rPr>
              <a:t>природных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ЧС на территории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72816"/>
            <a:ext cx="3024336" cy="717705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Землетрясение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 descr="http://goroda-prizraki.narod.ru/img/neftegor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4143375" cy="3031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54479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Система мониторинга и лабораторного контроля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338" name="Picture 2" descr="http://www.elatma2008.ru/E36d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27376" cy="5157191"/>
          </a:xfrm>
          <a:prstGeom prst="rect">
            <a:avLst/>
          </a:prstGeom>
          <a:noFill/>
        </p:spPr>
      </p:pic>
      <p:pic>
        <p:nvPicPr>
          <p:cNvPr id="14340" name="Picture 4" descr="http://belvet.ru.images.1c-bitrix-cdn.ru/upload/medialibrary/9e3/9e3597a50698c1209f99588d662ff82e.JPG?1435754411303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4104456" cy="2592288"/>
          </a:xfrm>
          <a:prstGeom prst="rect">
            <a:avLst/>
          </a:prstGeom>
          <a:noFill/>
        </p:spPr>
      </p:pic>
      <p:pic>
        <p:nvPicPr>
          <p:cNvPr id="14344" name="Picture 8" descr="http://www.medicalj.ru/images/diagnostika/bakposev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691136" cy="2474590"/>
          </a:xfrm>
          <a:prstGeom prst="rect">
            <a:avLst/>
          </a:prstGeom>
          <a:noFill/>
        </p:spPr>
      </p:pic>
      <p:pic>
        <p:nvPicPr>
          <p:cNvPr id="14346" name="Picture 10" descr="http://www.scanex.ru/company/news/sputnikovyy-monitoring-lesopozharnoy-obstanovki-na-urale-i-v-sibiri-19-iyulya-2448/images/stories/news_photo/20120719/tomskaya_sp4_1807201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556792"/>
            <a:ext cx="2384343" cy="1664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94604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640960" cy="4968552"/>
          </a:xfrm>
          <a:noFill/>
        </p:spPr>
        <p:txBody>
          <a:bodyPr/>
          <a:lstStyle/>
          <a:p>
            <a:pPr marL="576072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Готовность районного звена краевой подсистемы единой государственной системы предупреждения и ликвидации чрезвычайных 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(РСЧС) в области защиты населения и территории от чрезвычайных ситуаций природного и техногенного характера.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 РСЧС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4293096"/>
            <a:ext cx="849694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Предупреждение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возникновения и  развития  ЧС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085184"/>
            <a:ext cx="849694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размеров ущерба от ЧС    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5805264"/>
            <a:ext cx="849694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Ликвидация ЧС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9144000" cy="720080"/>
          </a:xfrm>
          <a:gradFill>
            <a:gsLst>
              <a:gs pos="0">
                <a:schemeClr val="bg2">
                  <a:tint val="48000"/>
                  <a:satMod val="300000"/>
                </a:schemeClr>
              </a:gs>
              <a:gs pos="12000">
                <a:schemeClr val="bg2">
                  <a:tint val="48000"/>
                  <a:satMod val="300000"/>
                </a:schemeClr>
              </a:gs>
              <a:gs pos="20000">
                <a:schemeClr val="bg2">
                  <a:tint val="49000"/>
                  <a:satMod val="300000"/>
                </a:schemeClr>
              </a:gs>
              <a:gs pos="100000">
                <a:schemeClr val="bg2">
                  <a:shade val="30000"/>
                </a:schemeClr>
              </a:gs>
            </a:gsLst>
            <a:path path="circle">
              <a:fillToRect l="10000" t="-25000" r="10000" b="125000"/>
            </a:path>
          </a:gradFill>
        </p:spPr>
        <p:txBody>
          <a:bodyPr>
            <a:normAutofit lnSpcReduction="10000"/>
          </a:bodyPr>
          <a:lstStyle/>
          <a:p>
            <a:pPr marL="576072" indent="-457200" algn="ctr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Состав сил и средств функциональной и территориальной подсистемы РСЧС на территории района: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132856"/>
            <a:ext cx="9144000" cy="8617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формирования функциональной подсистемы РСЧС (33 чел., техники - 15 ед.):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поиск и спасения на воде, проведение эвакуационных мероприятий  (ГИМС, Рыбинспекция),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охрана общественного порядка (ОМВД).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064311"/>
            <a:ext cx="9144000" cy="209288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формирований краевой подсистемы РСЧС (215 чел., техники – 76 ед.):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защита лесов от пожаров, болезней и вредителей лесной растительности (авиалесоохрана, лесничества),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ликвидация разрушений на автомобильных дорогах и искусственных сооружениях на них (Дорожные службы),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защита сельскохозяйственных животных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РайСББЖ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предупреждение, локализация и тушение пожаров в населенных пунктах и эвакуация пострадавших (ПЧ).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5182160"/>
            <a:ext cx="9144000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формирований  территориальной подсистемы РСЧС Ульчского муниципального района (165 чел., техники – 55 ед.)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предупреждение и ликвидация аварий на коммунальных системах жизнеобеспечения (предприятия ТЭК и ЖКХ),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оказание экстренной и квалифицированной медицинской помощи в районе ЧС (КГБУЗ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Ульчская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районная больница»).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640960" cy="4968552"/>
          </a:xfrm>
          <a:gradFill>
            <a:gsLst>
              <a:gs pos="0">
                <a:schemeClr val="bg2">
                  <a:tint val="48000"/>
                  <a:satMod val="300000"/>
                </a:schemeClr>
              </a:gs>
              <a:gs pos="12000">
                <a:schemeClr val="bg2">
                  <a:tint val="48000"/>
                  <a:satMod val="300000"/>
                </a:schemeClr>
              </a:gs>
              <a:gs pos="20000">
                <a:schemeClr val="bg2">
                  <a:tint val="49000"/>
                  <a:satMod val="300000"/>
                </a:schemeClr>
              </a:gs>
              <a:gs pos="100000">
                <a:schemeClr val="bg2">
                  <a:shade val="30000"/>
                </a:schemeClr>
              </a:gs>
            </a:gsLst>
            <a:path path="circle">
              <a:fillToRect l="10000" t="-25000" r="10000" b="125000"/>
            </a:path>
          </a:gradFill>
        </p:spPr>
        <p:txBody>
          <a:bodyPr/>
          <a:lstStyle/>
          <a:p>
            <a:pPr marL="576072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Организация мероприятий по пожарной безопасности на территории района.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2773377"/>
            <a:ext cx="849694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Принятие и актуализация нормативных правовых актов по обеспечению пожарной безопасности на территории района и территориях сельских поселений.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3873242"/>
            <a:ext cx="849694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Создание и оснащение добровольных пожарных формирований в населенных пунктах.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4665330"/>
            <a:ext cx="849694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Обеспечение выполнения полного комплекса первичных мер пожарной безопасности в границах населенных пунктов.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5477162"/>
            <a:ext cx="849694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Организация информирования, оповещения и обучения граждан.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5981218"/>
            <a:ext cx="849694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Проведение тренировок, уточнение эвакуационных планов.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640960" cy="4968552"/>
          </a:xfrm>
          <a:gradFill>
            <a:gsLst>
              <a:gs pos="0">
                <a:schemeClr val="bg2">
                  <a:tint val="48000"/>
                  <a:satMod val="300000"/>
                </a:schemeClr>
              </a:gs>
              <a:gs pos="12000">
                <a:schemeClr val="bg2">
                  <a:tint val="48000"/>
                  <a:satMod val="300000"/>
                </a:schemeClr>
              </a:gs>
              <a:gs pos="20000">
                <a:schemeClr val="bg2">
                  <a:tint val="49000"/>
                  <a:satMod val="300000"/>
                </a:schemeClr>
              </a:gs>
              <a:gs pos="100000">
                <a:schemeClr val="bg2">
                  <a:shade val="30000"/>
                </a:schemeClr>
              </a:gs>
            </a:gsLst>
            <a:path path="circle">
              <a:fillToRect l="10000" t="-25000" r="10000" b="125000"/>
            </a:path>
          </a:gradFill>
        </p:spPr>
        <p:txBody>
          <a:bodyPr/>
          <a:lstStyle/>
          <a:p>
            <a:pPr marL="576072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Обеспечение безопасности людей на водных объектах, охрана их жизни и здоровья: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2708920"/>
            <a:ext cx="8496944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18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Принятие и актуализация нормативных правовых актов по обеспечению безопасности людей на водных объектах.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3565465"/>
            <a:ext cx="849694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180000" algn="just"/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мест, где запрещены забор воды для питьевого и хозяйственно-бытового водоснабжения, купание, эксплуатация маломерных плавательных средств, водопой скота и т.п.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6125234"/>
            <a:ext cx="849694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обучения граждан правилам поведения на водных объектах.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4697849"/>
            <a:ext cx="849694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180000" algn="just"/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Информирование о запрещении купания и иных подобного рода условиях осуществления общего водопользования население через средства массовой информации, специальными информационными знаками и иными способами.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8640960" cy="864096"/>
          </a:xfrm>
          <a:noFill/>
        </p:spPr>
        <p:txBody>
          <a:bodyPr>
            <a:normAutofit lnSpcReduction="10000"/>
          </a:bodyPr>
          <a:lstStyle/>
          <a:p>
            <a:pPr marL="576072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Создание резервов финансовых и материальных ресурсов.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512" y="2420888"/>
            <a:ext cx="878497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18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 01.01.2016 года в резерве района (включая сельские поселения) числится материальных запасов на общую сумму 11млн. 307 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tatic.wixstatic.com/media/4f0662_440e2521f3894ea5a9482aa019d97545.jpg_srz_445_260_85_22_0.50_1.20_0.00_jpg_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456384" cy="2664296"/>
          </a:xfrm>
          <a:prstGeom prst="rect">
            <a:avLst/>
          </a:prstGeom>
          <a:noFill/>
        </p:spPr>
      </p:pic>
      <p:pic>
        <p:nvPicPr>
          <p:cNvPr id="35842" name="Picture 2" descr="http://aurora-online.ru/images/pictures/0416523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1468185" cy="1145185"/>
          </a:xfrm>
          <a:prstGeom prst="rect">
            <a:avLst/>
          </a:prstGeom>
          <a:noFill/>
        </p:spPr>
      </p:pic>
      <p:pic>
        <p:nvPicPr>
          <p:cNvPr id="35844" name="Picture 4" descr="http://biz2bizz.com/uploads/posts/2014-09/1410313400_4ab7ba2e36703fe158545552f50d8e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84984"/>
            <a:ext cx="1554635" cy="1554635"/>
          </a:xfrm>
          <a:prstGeom prst="rect">
            <a:avLst/>
          </a:prstGeom>
          <a:noFill/>
        </p:spPr>
      </p:pic>
      <p:pic>
        <p:nvPicPr>
          <p:cNvPr id="35846" name="Picture 6" descr="http://xn----7sbbag7bwf5aldf6i.xn--p1ai/uploads/images/IMG_%20%D0%BC%D0%B0%D1%82%D1%80%D0%B0%D1%81%20%D1%82%D0%B8%D0%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53136"/>
            <a:ext cx="1233737" cy="1152128"/>
          </a:xfrm>
          <a:prstGeom prst="rect">
            <a:avLst/>
          </a:prstGeom>
          <a:noFill/>
        </p:spPr>
      </p:pic>
      <p:pic>
        <p:nvPicPr>
          <p:cNvPr id="35848" name="Picture 8" descr="http://www.lotos-com.ru/upload/iblock/94c/shifer_7_mi_volnovoy_foto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941168"/>
            <a:ext cx="1544588" cy="1296762"/>
          </a:xfrm>
          <a:prstGeom prst="rect">
            <a:avLst/>
          </a:prstGeom>
          <a:noFill/>
        </p:spPr>
      </p:pic>
      <p:pic>
        <p:nvPicPr>
          <p:cNvPr id="35850" name="Picture 10" descr="http://www.pyh-pero.narod.ru/assets/images/spal_komplek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725144"/>
            <a:ext cx="1492492" cy="1134294"/>
          </a:xfrm>
          <a:prstGeom prst="rect">
            <a:avLst/>
          </a:prstGeom>
          <a:noFill/>
        </p:spPr>
      </p:pic>
      <p:pic>
        <p:nvPicPr>
          <p:cNvPr id="35852" name="Picture 12" descr="http://img.koreanaparts.ru/sites/default/files/pictures/SsangYong/rashodniki_dlya_to_3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356992"/>
            <a:ext cx="1987983" cy="1508125"/>
          </a:xfrm>
          <a:prstGeom prst="rect">
            <a:avLst/>
          </a:prstGeom>
          <a:noFill/>
        </p:spPr>
      </p:pic>
      <p:pic>
        <p:nvPicPr>
          <p:cNvPr id="5122" name="Picture 2" descr="https://habrastorage.org/getpro/geektimes/comment_images/53f/b4c/8a7/53fb4c8a774955ad12aae6c1bbc0acb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715636"/>
            <a:ext cx="1557083" cy="1142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nk-tv.com/wp-content/uploads/images/stories/12-2012/ka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850" y="3356992"/>
            <a:ext cx="2784310" cy="2088232"/>
          </a:xfrm>
          <a:prstGeom prst="rect">
            <a:avLst/>
          </a:prstGeom>
          <a:noFill/>
        </p:spPr>
      </p:pic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79512" y="142875"/>
            <a:ext cx="8712968" cy="1071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8640960" cy="864096"/>
          </a:xfrm>
          <a:noFill/>
        </p:spPr>
        <p:txBody>
          <a:bodyPr>
            <a:normAutofit lnSpcReduction="10000"/>
          </a:bodyPr>
          <a:lstStyle/>
          <a:p>
            <a:pPr marL="576072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Выявление и ликвидация объектов, представляющих угрозу для жизни и здоровья населения.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6072" indent="-4572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512" y="2505090"/>
            <a:ext cx="878497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000" indent="-1800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состоянию на 01.01.2016 года, из 110 выявленных объектов, администрациями поселений проведена работа по ликвидации 57.</a:t>
            </a:r>
          </a:p>
        </p:txBody>
      </p:sp>
      <p:pic>
        <p:nvPicPr>
          <p:cNvPr id="36866" name="Picture 2" descr="https://s.pfst.net/2011.01/4351861170d68457275cbbcc00f318f6e577f21e53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3122712" cy="2369840"/>
          </a:xfrm>
          <a:prstGeom prst="rect">
            <a:avLst/>
          </a:prstGeom>
          <a:noFill/>
        </p:spPr>
      </p:pic>
      <p:pic>
        <p:nvPicPr>
          <p:cNvPr id="36872" name="Picture 8" descr="http://www.smolgazeta.ru/uploads/posts/2012-04/1333550420_dscf7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93096"/>
            <a:ext cx="3266728" cy="2378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500066"/>
          </a:xfrm>
        </p:spPr>
        <p:txBody>
          <a:bodyPr anchor="ctr"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333300"/>
                </a:solidFill>
              </a:rPr>
              <a:t/>
            </a:r>
            <a:br>
              <a:rPr lang="ru-RU" sz="3200" b="1" i="1" dirty="0" smtClean="0">
                <a:solidFill>
                  <a:srgbClr val="3333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Граждане России обязаны:</a:t>
            </a: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bg1">
                    <a:lumMod val="95000"/>
                  </a:schemeClr>
                </a:solidFill>
                <a:effectLst/>
              </a:rPr>
              <a:t>(ст. 19 Закона РФ «О защите населения и территорий от чрезвычайных ситуаций природного и техногенного характера» ):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00188"/>
            <a:ext cx="8750176" cy="516917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20000" algn="just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содействовать выполнению всех мероприятий, проводимых в области предупреждения и ликвидации ЧС;</a:t>
            </a:r>
          </a:p>
          <a:p>
            <a:pPr marL="72000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соблюдать законы и иные нормативные и правовые акты в области защиты населения и территорий от ЧС;</a:t>
            </a:r>
          </a:p>
          <a:p>
            <a:pPr marL="72000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неукоснительно выполнять меры безопасности;</a:t>
            </a:r>
          </a:p>
          <a:p>
            <a:pPr marL="72000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изучать основные способы защиты населения и территорий от ЧС, приемы оказания первой медицинской помощи пострадавшим, правила пользования средствами защиты; знать сигналы оповещения и порядок действий по ним;</a:t>
            </a:r>
          </a:p>
          <a:p>
            <a:pPr marL="72000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четко выполнять правила поведения при угрозе и возникновении ЧС;</a:t>
            </a:r>
          </a:p>
          <a:p>
            <a:pPr marL="72000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оказывать содействие в проведении аварийно-спасательных и других неотложных работ.</a:t>
            </a:r>
            <a:endParaRPr lang="ru-RU" sz="2400" b="1" dirty="0" smtClean="0"/>
          </a:p>
          <a:p>
            <a:endParaRPr lang="ru-RU" sz="24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 anchor="ctr">
            <a:normAutofit fontScale="90000"/>
          </a:bodyPr>
          <a:lstStyle/>
          <a:p>
            <a:pPr marL="54864" algn="ctr">
              <a:defRPr/>
            </a:pPr>
            <a:r>
              <a:rPr lang="ru-RU" sz="3200" b="1" i="1" dirty="0" smtClean="0">
                <a:solidFill>
                  <a:srgbClr val="333300"/>
                </a:solidFill>
              </a:rPr>
              <a:t/>
            </a:r>
            <a:br>
              <a:rPr lang="ru-RU" sz="3200" b="1" i="1" dirty="0" smtClean="0">
                <a:solidFill>
                  <a:srgbClr val="3333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Свершенствование</a:t>
            </a:r>
            <a:r>
              <a:rPr lang="ru-RU" sz="3100" dirty="0" smtClean="0">
                <a:solidFill>
                  <a:schemeClr val="bg1"/>
                </a:solidFill>
              </a:rPr>
              <a:t> системы защиты населения и территории района от чрезвычайных ситуаций природного и техногенного характера: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00188"/>
            <a:ext cx="8750176" cy="5169172"/>
          </a:xfrm>
          <a:noFill/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Проведение анализа произошедших в районе аварий, происшествий и чрезвычайных ситуаций, для предотвращения их повторения в будущем и минимизации последствий.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Использование всех имеющихся возможностей для расширения количества, функциональности и эффективности систем оповещения на территориях поселений.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Постоянное увеличение резервов материально-технических ресурсов для предупреждения и ликвидации ЧС, аварий на объектах энергетики и жилищно-коммунального хозяйства.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Подготовка жилищного фонда поселений, инженерного оборудования и сетей теплоснабжения, электроснабжения, водоснабжения к сезонной эксплуатации, проведение плановых ремонтов.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endParaRPr lang="ru-RU" sz="24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252728"/>
          </a:xfrm>
        </p:spPr>
        <p:txBody>
          <a:bodyPr>
            <a:no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Вопросы местного значения в области защиты от ЧС, обеспечения пожарной безопасности и безопасности на водных объектах: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32857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2000" b="1" dirty="0" smtClean="0">
                <a:solidFill>
                  <a:schemeClr val="bg1"/>
                </a:solidFill>
              </a:rPr>
              <a:t>1. Участие в предупреждении и ликвидации последствий чрезвычайных ситуаций на территории муниципального района.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2. Организация и осуществление мероприятий по защите населения и территории муниципального района от чрезвычайных ситуаций природного и техногенного характера.</a:t>
            </a:r>
          </a:p>
          <a:p>
            <a:pPr marL="342900" indent="-342900" algn="just">
              <a:spcBef>
                <a:spcPts val="6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3. Осуществление мероприятий по обеспечению безопасности людей на водных объектах, охране их жизни и здоровья.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Муниципальный район: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57192"/>
            <a:ext cx="8784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1. Участие в предупреждении и ликвидации последствий чрезвычайных ситуаций в границах поселения.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2. Обеспечение первичных мер пожарной безопасности в границах населенных пунктов поселения.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Сельские поселения: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4237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 anchor="ctr">
            <a:normAutofit fontScale="90000"/>
          </a:bodyPr>
          <a:lstStyle/>
          <a:p>
            <a:pPr marL="54864" algn="ctr">
              <a:defRPr/>
            </a:pPr>
            <a:r>
              <a:rPr lang="ru-RU" sz="3200" b="1" i="1" dirty="0" smtClean="0">
                <a:solidFill>
                  <a:srgbClr val="333300"/>
                </a:solidFill>
              </a:rPr>
              <a:t/>
            </a:r>
            <a:br>
              <a:rPr lang="ru-RU" sz="3200" b="1" i="1" dirty="0" smtClean="0">
                <a:solidFill>
                  <a:srgbClr val="333300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Свершенствование</a:t>
            </a:r>
            <a:r>
              <a:rPr lang="ru-RU" sz="3100" dirty="0" smtClean="0">
                <a:solidFill>
                  <a:schemeClr val="bg1"/>
                </a:solidFill>
              </a:rPr>
              <a:t> системы защиты населения и территории района от чрезвычайных ситуаций природного и техногенного характера: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00188"/>
            <a:ext cx="8750176" cy="5169172"/>
          </a:xfrm>
          <a:noFill/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Обеспечение оперативным обменом информацией по вопросам безопасности людей на водных объектах, пожарной безопасности, защите населения от ЧС, возникновения аварийных ситуаций.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Поддержание в постоянной готовности общественных противопожарных формирований, нештатных аварийно-спасательных формирований, регулярное проведение тренировок.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Исполнение полного комплекса мероприятий по обеспечению  первичных мер пожарной безопасности на территории населенных пунктов.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Постоянная эффективная подготовка населения в области защиты от чрезвычайных ситуаций.</a:t>
            </a:r>
          </a:p>
          <a:p>
            <a:pPr>
              <a:spcBef>
                <a:spcPts val="600"/>
              </a:spcBef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25412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bg1"/>
                </a:solidFill>
              </a:rPr>
              <a:t>Порядок действий по сигналу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«Внимание всем!»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852936"/>
            <a:ext cx="2435225" cy="2214563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50018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43375"/>
            <a:ext cx="38147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14312" y="2000250"/>
            <a:ext cx="3421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Завывание сирен 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гудков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предприятий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6156176" y="1916832"/>
            <a:ext cx="2827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Включить радио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телевизор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179512" y="5301208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Прослушать информацию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выполнить предложенные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действия</a:t>
            </a: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3000375" y="3929063"/>
            <a:ext cx="1571625" cy="7143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6215063" y="3071813"/>
            <a:ext cx="1643062" cy="7858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01050" cy="6746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СТАТИСТИКА ПО РАЙОНУ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512" y="1556792"/>
            <a:ext cx="3672408" cy="1440160"/>
            <a:chOff x="624" y="672"/>
            <a:chExt cx="1773" cy="240"/>
          </a:xfrm>
          <a:solidFill>
            <a:srgbClr val="92D050"/>
          </a:solidFill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512" y="3068960"/>
            <a:ext cx="3744416" cy="1524620"/>
            <a:chOff x="624" y="672"/>
            <a:chExt cx="1773" cy="240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FF7C80"/>
            </a:solidFill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7C80">
                    <a:gamma/>
                    <a:tint val="0"/>
                    <a:invGamma/>
                    <a:alpha val="30000"/>
                  </a:srgbClr>
                </a:gs>
                <a:gs pos="100000">
                  <a:srgbClr val="FF7C80">
                    <a:alpha val="3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5611" name="AutoShape 11"/>
          <p:cNvSpPr>
            <a:spLocks noChangeArrowheads="1"/>
          </p:cNvSpPr>
          <p:nvPr/>
        </p:nvSpPr>
        <p:spPr bwMode="gray">
          <a:xfrm>
            <a:off x="251520" y="6021288"/>
            <a:ext cx="8892480" cy="836712"/>
          </a:xfrm>
          <a:prstGeom prst="rightArrow">
            <a:avLst>
              <a:gd name="adj1" fmla="val 50000"/>
              <a:gd name="adj2" fmla="val 632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1331640" y="4633913"/>
            <a:ext cx="93848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</a:t>
            </a:r>
            <a:r>
              <a:rPr lang="ru-RU" sz="1600" b="1" dirty="0" smtClean="0">
                <a:solidFill>
                  <a:srgbClr val="FFFFFF"/>
                </a:solidFill>
              </a:rPr>
              <a:t>14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gray">
          <a:xfrm>
            <a:off x="4144963" y="4633913"/>
            <a:ext cx="85908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20</a:t>
            </a:r>
            <a:r>
              <a:rPr lang="ru-RU" sz="1600" b="1" dirty="0" smtClean="0">
                <a:solidFill>
                  <a:srgbClr val="FFFFFF"/>
                </a:solidFill>
              </a:rPr>
              <a:t>15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gray">
          <a:xfrm>
            <a:off x="6510338" y="4633913"/>
            <a:ext cx="1590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</a:rPr>
              <a:t>5 месяцев </a:t>
            </a:r>
            <a:r>
              <a:rPr lang="en-US" sz="1600" b="1" dirty="0" smtClean="0">
                <a:solidFill>
                  <a:srgbClr val="FFFFFF"/>
                </a:solidFill>
              </a:rPr>
              <a:t>20</a:t>
            </a:r>
            <a:r>
              <a:rPr lang="ru-RU" sz="1600" b="1" dirty="0" smtClean="0">
                <a:solidFill>
                  <a:srgbClr val="FFFFFF"/>
                </a:solidFill>
              </a:rPr>
              <a:t>16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ltGray">
          <a:xfrm>
            <a:off x="4067944" y="1628800"/>
            <a:ext cx="4824536" cy="1368152"/>
          </a:xfrm>
          <a:prstGeom prst="bevel">
            <a:avLst>
              <a:gd name="adj" fmla="val 59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725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ltGray">
          <a:xfrm>
            <a:off x="4067944" y="4653136"/>
            <a:ext cx="4824536" cy="1440160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4067944" y="3068960"/>
            <a:ext cx="4824536" cy="1512168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3529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699FF">
                    <a:alpha val="70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black">
          <a:xfrm>
            <a:off x="323528" y="1556792"/>
            <a:ext cx="352839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Введение                РЕЖИМА ЧС в районе                     (в поселениях)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white">
          <a:xfrm>
            <a:off x="1331640" y="5805264"/>
            <a:ext cx="281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Description of the contents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white">
          <a:xfrm>
            <a:off x="4211960" y="1844824"/>
            <a:ext cx="12961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(5)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179512" y="4653136"/>
            <a:ext cx="3744416" cy="1440160"/>
            <a:chOff x="624" y="672"/>
            <a:chExt cx="1773" cy="240"/>
          </a:xfrm>
          <a:solidFill>
            <a:srgbClr val="00B0F0"/>
          </a:solidFill>
        </p:grpSpPr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grpFill/>
            <a:ln>
              <a:noFill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" name="Text Box 25"/>
          <p:cNvSpPr txBox="1">
            <a:spLocks noChangeArrowheads="1"/>
          </p:cNvSpPr>
          <p:nvPr/>
        </p:nvSpPr>
        <p:spPr bwMode="black">
          <a:xfrm>
            <a:off x="323528" y="3140968"/>
            <a:ext cx="352839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ПОЖАРОВ                       в населенных пунктах (в домах и квартирах)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black">
          <a:xfrm>
            <a:off x="179512" y="4851157"/>
            <a:ext cx="37444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Погибших на  ВОДНЫХ ОБЪЕКТАХ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white">
          <a:xfrm>
            <a:off x="4211960" y="3140968"/>
            <a:ext cx="1296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 (22)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white">
          <a:xfrm>
            <a:off x="4211960" y="4869160"/>
            <a:ext cx="12961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white">
          <a:xfrm>
            <a:off x="4139952" y="616530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2014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white">
          <a:xfrm>
            <a:off x="5796136" y="6165304"/>
            <a:ext cx="1512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2015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white">
          <a:xfrm>
            <a:off x="7236296" y="6165304"/>
            <a:ext cx="1728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5 мес. 2016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80112" y="1628800"/>
            <a:ext cx="72008" cy="5040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164288" y="1628800"/>
            <a:ext cx="72008" cy="5040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7"/>
          <p:cNvSpPr>
            <a:spLocks noChangeArrowheads="1"/>
          </p:cNvSpPr>
          <p:nvPr/>
        </p:nvSpPr>
        <p:spPr bwMode="white">
          <a:xfrm>
            <a:off x="5796136" y="1844824"/>
            <a:ext cx="12961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(4)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white">
          <a:xfrm>
            <a:off x="7380312" y="1844824"/>
            <a:ext cx="12961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(3)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white">
          <a:xfrm>
            <a:off x="5796136" y="3140968"/>
            <a:ext cx="12961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62 (15)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white">
          <a:xfrm>
            <a:off x="7380312" y="3284984"/>
            <a:ext cx="12961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white">
          <a:xfrm>
            <a:off x="5796136" y="4869160"/>
            <a:ext cx="12961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27"/>
          <p:cNvSpPr>
            <a:spLocks noChangeArrowheads="1"/>
          </p:cNvSpPr>
          <p:nvPr/>
        </p:nvSpPr>
        <p:spPr bwMode="white">
          <a:xfrm>
            <a:off x="7308304" y="4869160"/>
            <a:ext cx="15121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3263" y="4648200"/>
            <a:ext cx="2251075" cy="457200"/>
          </a:xfrm>
          <a:prstGeom prst="rect">
            <a:avLst/>
          </a:prstGeom>
          <a:noFill/>
          <a:ln w="50800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75263" y="5791200"/>
            <a:ext cx="280987" cy="838200"/>
          </a:xfrm>
          <a:prstGeom prst="rect">
            <a:avLst/>
          </a:prstGeom>
          <a:noFill/>
          <a:ln w="508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-5400000">
            <a:off x="3860800" y="4321175"/>
            <a:ext cx="1062038" cy="649288"/>
          </a:xfrm>
          <a:prstGeom prst="rightArrow">
            <a:avLst>
              <a:gd name="adj1" fmla="val 50000"/>
              <a:gd name="adj2" fmla="val 408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5400000">
            <a:off x="2031231" y="2832447"/>
            <a:ext cx="831850" cy="649287"/>
          </a:xfrm>
          <a:prstGeom prst="rightArrow">
            <a:avLst>
              <a:gd name="adj1" fmla="val 50000"/>
              <a:gd name="adj2" fmla="val 3202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274" name="Picture 10" descr="Наводнение на юге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4876800"/>
            <a:ext cx="2651125" cy="1792288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5131" name="Picture 11" descr="2- АН-124, иркутск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5932488" y="4673600"/>
            <a:ext cx="2960687" cy="1995488"/>
          </a:xfrm>
          <a:prstGeom prst="rect">
            <a:avLst/>
          </a:prstGeom>
          <a:solidFill>
            <a:srgbClr val="669900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11276" name="Picture 12" descr="-в зоне холеры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063" y="4652963"/>
            <a:ext cx="1924050" cy="2052637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1043608" y="3581400"/>
            <a:ext cx="7128791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CC7A"/>
              </a:gs>
              <a:gs pos="50000">
                <a:srgbClr val="99FF99"/>
              </a:gs>
              <a:gs pos="100000">
                <a:srgbClr val="7ACC7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051050" y="3573016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Человек и его среда обитания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5400000">
            <a:off x="6423719" y="2840831"/>
            <a:ext cx="831850" cy="649287"/>
          </a:xfrm>
          <a:prstGeom prst="rightArrow">
            <a:avLst>
              <a:gd name="adj1" fmla="val 50000"/>
              <a:gd name="adj2" fmla="val 3202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280" name="Picture 16" descr="-залп из под воды"/>
          <p:cNvPicPr>
            <a:picLocks noChangeAspect="1" noChangeArrowheads="1"/>
          </p:cNvPicPr>
          <p:nvPr/>
        </p:nvPicPr>
        <p:blipFill>
          <a:blip r:embed="rId6" cstate="print">
            <a:lum bright="24000"/>
          </a:blip>
          <a:srcRect/>
          <a:stretch>
            <a:fillRect/>
          </a:stretch>
        </p:blipFill>
        <p:spPr bwMode="auto">
          <a:xfrm>
            <a:off x="5436096" y="1412776"/>
            <a:ext cx="2611625" cy="180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588224" y="2636912"/>
            <a:ext cx="2387600" cy="536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588224" y="2708920"/>
            <a:ext cx="2339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Военного характера</a:t>
            </a:r>
          </a:p>
        </p:txBody>
      </p:sp>
      <p:pic>
        <p:nvPicPr>
          <p:cNvPr id="11284" name="Picture 20" descr="P00010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484784"/>
            <a:ext cx="2658616" cy="1800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79512" y="2564904"/>
            <a:ext cx="213340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Террористического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характера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184650" y="5791200"/>
            <a:ext cx="13716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139952" y="5733256"/>
            <a:ext cx="1527175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Биолого-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социального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характера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2510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Основные угрозы и опасности,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влияющие на состояние защиты населения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и территорий от  ЧС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-2402575">
            <a:off x="914400" y="4192588"/>
            <a:ext cx="1131888" cy="649287"/>
          </a:xfrm>
          <a:prstGeom prst="rightArrow">
            <a:avLst>
              <a:gd name="adj1" fmla="val 50000"/>
              <a:gd name="adj2" fmla="val 4358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858838" y="4648200"/>
            <a:ext cx="2251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83568" y="4653136"/>
            <a:ext cx="248715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Природного характера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8612319">
            <a:off x="7259638" y="4156075"/>
            <a:ext cx="1044575" cy="649288"/>
          </a:xfrm>
          <a:prstGeom prst="rightArrow">
            <a:avLst>
              <a:gd name="adj1" fmla="val 50000"/>
              <a:gd name="adj2" fmla="val 4022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31659" y="4668838"/>
            <a:ext cx="2632195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Техногенного характера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Потенциальные источники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u="sng" dirty="0" smtClean="0">
                <a:solidFill>
                  <a:schemeClr val="bg1">
                    <a:lumMod val="95000"/>
                  </a:schemeClr>
                </a:solidFill>
              </a:rPr>
              <a:t>техногенных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ЧС на территории района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04056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- </a:t>
            </a:r>
            <a:r>
              <a:rPr lang="ru-RU" sz="2400" b="1" dirty="0" smtClean="0"/>
              <a:t>розливы нефти и нефтепродуктов (</a:t>
            </a:r>
            <a:r>
              <a:rPr lang="ru-RU" sz="2400" dirty="0" smtClean="0"/>
              <a:t>на суше на магистральных нефтепроводах, в акваториях реки Амур и Татарского пролива)</a:t>
            </a:r>
            <a:r>
              <a:rPr lang="ru-RU" sz="2400" b="1" dirty="0" smtClean="0"/>
              <a:t>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- </a:t>
            </a:r>
            <a:r>
              <a:rPr lang="ru-RU" sz="2400" b="1" dirty="0" smtClean="0"/>
              <a:t>крупные аварии</a:t>
            </a:r>
            <a:r>
              <a:rPr lang="ru-RU" sz="2400" dirty="0" smtClean="0"/>
              <a:t> на тепловых сетях и системах жизнеобеспечения населения (электростанции, водоводы);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b="1" dirty="0" smtClean="0"/>
              <a:t>- ДТП</a:t>
            </a:r>
            <a:r>
              <a:rPr lang="ru-RU" sz="2400" dirty="0" smtClean="0"/>
              <a:t> с тяжкими последствиями;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- </a:t>
            </a:r>
            <a:r>
              <a:rPr lang="ru-RU" sz="2400" b="1" dirty="0" smtClean="0"/>
              <a:t>аварии</a:t>
            </a:r>
            <a:r>
              <a:rPr lang="ru-RU" sz="2400" dirty="0" smtClean="0"/>
              <a:t> грузовых и пассажирских судов (водный и авиатранспорт); 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- </a:t>
            </a:r>
            <a:r>
              <a:rPr lang="ru-RU" sz="2400" b="1" dirty="0" smtClean="0"/>
              <a:t>взрывы</a:t>
            </a:r>
            <a:r>
              <a:rPr lang="ru-RU" sz="2400" dirty="0" smtClean="0"/>
              <a:t> (бытовой газ в домах, на магистральных </a:t>
            </a:r>
            <a:r>
              <a:rPr lang="ru-RU" sz="2400" dirty="0" err="1" smtClean="0"/>
              <a:t>нефтегазопроводах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574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Потенциально опасные объекты Ульчского муниципального района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521217"/>
          <a:ext cx="9143998" cy="533678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11582"/>
                <a:gridCol w="4400488"/>
                <a:gridCol w="3931928"/>
              </a:tblGrid>
              <a:tr h="409140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объекта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Ведомственная принадлежность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  <a:tr h="655270">
                <a:tc>
                  <a:txBody>
                    <a:bodyPr/>
                    <a:lstStyle/>
                    <a:p>
                      <a:pPr marL="152400" indent="-4953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 Narrow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i="0" u="none" strike="noStrike" spc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orbel"/>
                          <a:cs typeface="Times New Roman" pitchFamily="18" charset="0"/>
                        </a:rPr>
                        <a:t>.</a:t>
                      </a:r>
                      <a:endParaRPr lang="ru-RU" sz="2400" b="0" spc="15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Станция </a:t>
                      </a:r>
                      <a:r>
                        <a:rPr lang="ru-RU" sz="2000" b="0" i="0" u="none" strike="noStrike" spc="1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газораспределительная по транспортировке</a:t>
                      </a:r>
                      <a:r>
                        <a:rPr lang="ru-RU" sz="2000" b="0" i="0" u="none" strike="noStrike" spc="1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газа в с.Богородское</a:t>
                      </a:r>
                      <a:r>
                        <a:rPr lang="ru-RU" sz="2000" b="0" i="0" u="none" strike="noStrike" spc="1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0" spc="1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«Газпром </a:t>
                      </a:r>
                      <a:r>
                        <a:rPr lang="ru-RU" sz="2000" b="0" i="0" u="none" strike="noStrike" spc="1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газораспределение </a:t>
                      </a: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Дальний Восток»</a:t>
                      </a:r>
                      <a:endParaRPr lang="ru-RU" sz="2000" b="0" spc="1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44169">
                <a:tc>
                  <a:txBody>
                    <a:bodyPr/>
                    <a:lstStyle/>
                    <a:p>
                      <a:pPr marL="152400" indent="-4953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rbel"/>
                          <a:cs typeface="Times New Roman" pitchFamily="18" charset="0"/>
                        </a:rPr>
                        <a:t>2.</a:t>
                      </a:r>
                      <a:endParaRPr lang="ru-RU" sz="2400" b="0" spc="15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Станция </a:t>
                      </a:r>
                      <a:r>
                        <a:rPr lang="ru-RU" sz="2000" b="0" i="0" u="none" strike="noStrike" spc="1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газораспределительная по транспортировке</a:t>
                      </a:r>
                      <a:r>
                        <a:rPr lang="ru-RU" sz="2000" b="0" i="0" u="none" strike="noStrike" spc="1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газа в с.Анненские Воды</a:t>
                      </a:r>
                      <a:endParaRPr lang="ru-RU" sz="2000" b="0" spc="15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«Газпром </a:t>
                      </a:r>
                      <a:r>
                        <a:rPr lang="ru-RU" sz="2000" b="0" i="0" u="none" strike="noStrike" spc="1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газораспределение </a:t>
                      </a:r>
                      <a:r>
                        <a:rPr lang="ru-RU" sz="2000" b="0" i="0" u="none" strike="noStrike" spc="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Дальний Восток»</a:t>
                      </a:r>
                      <a:endParaRPr lang="ru-RU" sz="2000" b="0" spc="15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4169">
                <a:tc>
                  <a:txBody>
                    <a:bodyPr/>
                    <a:lstStyle/>
                    <a:p>
                      <a:pPr marL="152400" indent="-4953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1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orbel"/>
                          <a:cs typeface="Times New Roman" pitchFamily="18" charset="0"/>
                        </a:rPr>
                        <a:t>3.</a:t>
                      </a:r>
                      <a:endParaRPr lang="ru-RU" sz="2400" b="0" spc="15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Площадка сливо-наливного терминала «Де-Кастри» цеха транспортировки нефти и газа № 3</a:t>
                      </a:r>
                      <a:endParaRPr lang="ru-RU" sz="2000" b="0" spc="1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«РН-Сахалинморнефтегаз»</a:t>
                      </a:r>
                      <a:endParaRPr lang="ru-RU" sz="2000" b="0" spc="1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44169">
                <a:tc>
                  <a:txBody>
                    <a:bodyPr/>
                    <a:lstStyle/>
                    <a:p>
                      <a:pPr marL="152400" indent="-4953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rbel"/>
                          <a:cs typeface="Times New Roman" pitchFamily="18" charset="0"/>
                        </a:rPr>
                        <a:t>4.</a:t>
                      </a:r>
                      <a:endParaRPr lang="ru-RU" sz="2400" b="0" spc="15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Парк резервуарный «Циммермановка» цеха транспортировки нефти и газа №4</a:t>
                      </a:r>
                      <a:endParaRPr lang="ru-RU" sz="2000" b="0" spc="15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«РН-Сахалинморнефтегаз»</a:t>
                      </a:r>
                      <a:endParaRPr lang="ru-RU" sz="2000" b="0" spc="15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9865">
                <a:tc>
                  <a:txBody>
                    <a:bodyPr/>
                    <a:lstStyle/>
                    <a:p>
                      <a:pPr marL="152400" indent="-4953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u="none" strike="noStrike" spc="1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orbel"/>
                          <a:cs typeface="Times New Roman" pitchFamily="18" charset="0"/>
                        </a:rPr>
                        <a:t>5.</a:t>
                      </a:r>
                      <a:endParaRPr lang="ru-RU" sz="2400" b="0" spc="15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spc="1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Парк резервуарный магистрального нефтепровода сырой нефти, производственная зона (Терминал)</a:t>
                      </a:r>
                      <a:endParaRPr lang="ru-RU" sz="2000" b="0" spc="15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-495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1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Компания «Эксон Нефтегаз Лимитед»</a:t>
                      </a:r>
                      <a:endParaRPr lang="ru-RU" sz="2000" b="0" spc="15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3544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Потенциальные источники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</a:rPr>
              <a:t>природных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ЧС на территории района</a:t>
            </a:r>
            <a:endParaRPr lang="ru-RU" sz="3600" dirty="0"/>
          </a:p>
        </p:txBody>
      </p:sp>
      <p:pic>
        <p:nvPicPr>
          <p:cNvPr id="15366" name="Picture 6" descr="http://www.stakhanov.org.ua/uploads/posts/2014-09/1411567048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712967" cy="5112568"/>
          </a:xfrm>
          <a:prstGeom prst="rect">
            <a:avLst/>
          </a:prstGeom>
          <a:noFill/>
        </p:spPr>
      </p:pic>
      <p:pic>
        <p:nvPicPr>
          <p:cNvPr id="15364" name="Picture 4" descr="https://encrypted-tbn0.gstatic.com/images?q=tbn:ANd9GcTAa7gJpe_5NIIUCDms659QszM8FruU6pfpu7e5JjKyE1A9gJ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991463" cy="201622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5"/>
            <a:ext cx="6984776" cy="1368152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Климатические особенности территории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(снежные метели, ветра до 25 м/с, осадки в виде снега, низкие температуры)</a:t>
            </a:r>
          </a:p>
        </p:txBody>
      </p:sp>
    </p:spTree>
    <p:extLst>
      <p:ext uri="{BB962C8B-B14F-4D97-AF65-F5344CB8AC3E}">
        <p14:creationId xmlns:p14="http://schemas.microsoft.com/office/powerpoint/2010/main" xmlns="" val="25854479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gazeta.ru/files3/653/5660653/munih-pic668-668x444-73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96944" cy="5169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Потенциальные источники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</a:rPr>
              <a:t>природных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ЧС на территории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2880320" cy="648071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Наводнение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58544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rgashi.com/sites/default/files/lesnie-pozh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12968" cy="5076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Потенциальные источники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</a:rPr>
              <a:t>природных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ЧС на территории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3024336" cy="717705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lvl="0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Лесные пожары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 descr="http://static.panoramio.com/photos/large/42821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131840" cy="2088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54479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1286</Words>
  <Application>Microsoft Office PowerPoint</Application>
  <PresentationFormat>Экран (4:3)</PresentationFormat>
  <Paragraphs>149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Доклад: «О состоянии и мерах по защите населения и территории района от чрезвычайных ситуаций природного и техногенного характера, обеспечению пожарной безопасности и безопасности на водных объектах»</vt:lpstr>
      <vt:lpstr>Вопросы местного значения в области защиты от ЧС, обеспечения пожарной безопасности и безопасности на водных объектах:</vt:lpstr>
      <vt:lpstr>СТАТИСТИКА ПО РАЙОНУ</vt:lpstr>
      <vt:lpstr>Основные угрозы и опасности,  влияющие на состояние защиты населения  и территорий от  ЧС</vt:lpstr>
      <vt:lpstr>Потенциальные источники  техногенных ЧС на территории района</vt:lpstr>
      <vt:lpstr>Потенциально опасные объекты Ульчского муниципального района </vt:lpstr>
      <vt:lpstr>Потенциальные источники  природных ЧС на территории района</vt:lpstr>
      <vt:lpstr>Потенциальные источники  природных ЧС на территории района</vt:lpstr>
      <vt:lpstr>Потенциальные источники  природных ЧС на территории района</vt:lpstr>
      <vt:lpstr>Потенциальные источники  природных ЧС на территории района</vt:lpstr>
      <vt:lpstr>Система мониторинга и лабораторного контроля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Основные направления деятельности ОМСУ района и сельских поселений в решении вопросов защиты населения и территорий от чрезвычайных ситуаций природного и техногенного характера</vt:lpstr>
      <vt:lpstr>  Граждане России обязаны: (ст. 19 Закона РФ «О защите населения и территорий от чрезвычайных ситуаций природного и техногенного характера» ): </vt:lpstr>
      <vt:lpstr>   Свершенствование системы защиты населения и территории района от чрезвычайных ситуаций природного и техногенного характера:  </vt:lpstr>
      <vt:lpstr>   Свершенствование системы защиты населения и территории района от чрезвычайных ситуаций природного и техногенного характера:  </vt:lpstr>
      <vt:lpstr>Порядок действий по сигналу  «Внимание всем!»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ЧС природного и техногенного характера</dc:title>
  <dc:creator>Инна</dc:creator>
  <cp:lastModifiedBy>OrgMash4</cp:lastModifiedBy>
  <cp:revision>84</cp:revision>
  <dcterms:created xsi:type="dcterms:W3CDTF">2015-09-08T17:01:42Z</dcterms:created>
  <dcterms:modified xsi:type="dcterms:W3CDTF">2016-06-28T23:38:53Z</dcterms:modified>
</cp:coreProperties>
</file>